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文鼎行楷碑體" panose="02010609010101010101" pitchFamily="49" charset="-120"/>
      <p:regular r:id="rId20"/>
    </p:embeddedFont>
    <p:embeddedFont>
      <p:font typeface="華康儷楷書" panose="02010601000101010101" pitchFamily="1" charset="-120"/>
      <p:regular r:id="rId21"/>
    </p:embeddedFont>
    <p:embeddedFont>
      <p:font typeface="文鼎粗圓" panose="020B0609010101010101" pitchFamily="49" charset="-120"/>
      <p:regular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DFKai-SB" panose="03000509000000000000" pitchFamily="65" charset="-12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39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8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9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81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13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45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90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54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55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483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842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744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184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835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563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186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3576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2618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68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940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8920F-D2AB-4066-8717-71653DB975F6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092E1-96A3-48B5-A114-AF6360699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1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366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://en.wikipedia.org/wiki/File:Charlesparham.gi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hyperlink" Target="http://en.wikipedia.org/wiki/File:William_seymour.pn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anose="02010609010101010101" pitchFamily="49" charset="-120"/>
                <a:ea typeface="文鼎行楷碑體" panose="02010609010101010101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行楷碑體" panose="02010609010101010101" pitchFamily="49" charset="-120"/>
              <a:ea typeface="文鼎行楷碑體" panose="02010609010101010101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0115" y="5081024"/>
            <a:ext cx="4615542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教會之開始 </a:t>
            </a:r>
            <a:r>
              <a:rPr lang="en-US" altLang="zh-TW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(1-2</a:t>
            </a:r>
            <a:r>
              <a:rPr lang="zh-TW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章</a:t>
            </a:r>
            <a:r>
              <a:rPr lang="en-US" altLang="zh-TW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356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85" y="953173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943" y="190728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4472C4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思考問題：</a:t>
            </a:r>
            <a:endParaRPr lang="en-US" sz="3600" dirty="0">
              <a:solidFill>
                <a:srgbClr val="4472C4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43" y="2997645"/>
            <a:ext cx="8447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若一個人能在法庭上成為有力的見證人，需要具備那些基本條件？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943" y="4314088"/>
            <a:ext cx="8447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若一個基督徒能為神國作有力的見證人，也應具備那些基本條件？</a:t>
            </a:r>
          </a:p>
        </p:txBody>
      </p:sp>
    </p:spTree>
    <p:extLst>
      <p:ext uri="{BB962C8B-B14F-4D97-AF65-F5344CB8AC3E}">
        <p14:creationId xmlns:p14="http://schemas.microsoft.com/office/powerpoint/2010/main" val="318616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jesus ascending into heav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3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3828" y="406400"/>
            <a:ext cx="603242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福音書以主的升天為結束，</a:t>
            </a:r>
            <a:endParaRPr lang="en-US" altLang="zh-TW" sz="3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8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使徒行傳以主升天為開始。</a:t>
            </a:r>
            <a:endParaRPr lang="en-US" sz="3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666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" y="27405"/>
            <a:ext cx="8915400" cy="321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endParaRPr lang="en-US" altLang="zh-TW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一</a:t>
            </a:r>
            <a:r>
              <a:rPr lang="en-US" altLang="zh-TW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lang="zh-TW" altLang="en-US" sz="3400" u="sng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應許聖靈</a:t>
            </a:r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</a:t>
            </a:r>
            <a:r>
              <a:rPr lang="en-US" altLang="zh-TW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(1:1-11)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prstClr val="black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</a:rPr>
              <a:t>  </a:t>
            </a:r>
            <a:r>
              <a:rPr lang="zh-TW" altLang="en-US" sz="2400" dirty="0">
                <a:solidFill>
                  <a:prstClr val="black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</a:rPr>
              <a:t> </a:t>
            </a:r>
            <a:r>
              <a:rPr lang="zh-TW" altLang="en-US" sz="24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提亞非羅  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參路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1:1)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 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聖靈與「得力」 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參賽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40:31)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800" i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</a:t>
            </a:r>
            <a:r>
              <a:rPr lang="zh-TW" altLang="en-US" sz="2800" i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得力去作「見證」完成大使命，不是得力去作任何事</a:t>
            </a:r>
            <a:endParaRPr lang="en-US" altLang="zh-TW" sz="2800" i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i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 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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聖靈與「復興」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prstClr val="black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</a:rPr>
              <a:t>   </a:t>
            </a:r>
            <a:endParaRPr lang="zh-TW" altLang="en-US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667000"/>
            <a:ext cx="8001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-- </a:t>
            </a:r>
            <a:r>
              <a:rPr lang="en-US" altLang="zh-TW" sz="30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猶太信徒</a:t>
            </a:r>
            <a:r>
              <a:rPr lang="en-US" altLang="zh-TW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政治式的「彌賽亞」觀念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b="1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主前</a:t>
            </a:r>
            <a:r>
              <a:rPr lang="en-US" altLang="zh-TW" sz="3000" b="1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63</a:t>
            </a:r>
            <a:r>
              <a:rPr lang="zh-TW" altLang="en-US" sz="3000" b="1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年被羅馬統治，地上的國度</a:t>
            </a:r>
            <a:r>
              <a:rPr lang="en-US" altLang="zh-TW" sz="3000" b="1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</a:t>
            </a:r>
          </a:p>
          <a:p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普世信徒 </a:t>
            </a:r>
            <a:r>
              <a:rPr lang="en-US" altLang="zh-TW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</a:t>
            </a: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神的國 </a:t>
            </a:r>
            <a:r>
              <a:rPr lang="en-US" altLang="zh-TW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新天新地</a:t>
            </a:r>
            <a:r>
              <a:rPr lang="en-US" altLang="zh-TW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</a:t>
            </a: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000" b="1" dirty="0">
                <a:solidFill>
                  <a:srgbClr val="00B05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主禱文</a:t>
            </a:r>
            <a:endParaRPr lang="en-US" altLang="zh-TW" sz="3000" b="1" dirty="0">
              <a:solidFill>
                <a:srgbClr val="00B05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b="1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屬靈觀念 </a:t>
            </a:r>
            <a:r>
              <a:rPr lang="en-US" altLang="zh-TW" sz="3000" b="1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–</a:t>
            </a:r>
            <a:r>
              <a:rPr lang="zh-TW" altLang="en-US" sz="3000" b="1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神的主權彰顯在信徒的生</a:t>
            </a:r>
            <a:r>
              <a:rPr lang="zh-TW" altLang="en-US" sz="3200" b="1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命上</a:t>
            </a:r>
            <a:endParaRPr lang="en-US" altLang="zh-TW" sz="3200" b="1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28486" y="4535712"/>
            <a:ext cx="7696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PMingLiU" pitchFamily="18" charset="-120"/>
              </a:rPr>
              <a:t>-- 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主復臨的日子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</a:t>
            </a: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沒有人能知道，不能預測 </a:t>
            </a:r>
            <a:endParaRPr lang="en-US" altLang="zh-TW" sz="30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異端</a:t>
            </a:r>
            <a:r>
              <a:rPr lang="en-US" altLang="zh-TW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–</a:t>
            </a: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耶和華見證人、香港錫安教會、</a:t>
            </a:r>
            <a:endParaRPr lang="en-US" altLang="zh-TW" sz="30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        Harold Camping…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0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</a:t>
            </a:r>
            <a:endParaRPr lang="zh-TW" altLang="en-US" sz="30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64573" y="741141"/>
            <a:ext cx="4160113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000" i="1" dirty="0" err="1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Theophilein</a:t>
            </a:r>
            <a:r>
              <a:rPr lang="en-US" altLang="zh-TW" sz="30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= </a:t>
            </a:r>
            <a:r>
              <a:rPr lang="zh-TW" altLang="en-US" sz="30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神所愛的</a:t>
            </a:r>
            <a:endParaRPr lang="en-US" altLang="zh-TW" sz="30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0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             </a:t>
            </a:r>
            <a:r>
              <a:rPr lang="zh-TW" altLang="en-US" sz="16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</a:t>
            </a:r>
            <a:r>
              <a:rPr lang="zh-TW" altLang="en-US" sz="30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神的朋友</a:t>
            </a:r>
            <a:endParaRPr lang="en-US" altLang="zh-TW" sz="3000" i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TW" altLang="en-US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65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arold Camp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85" y="266603"/>
            <a:ext cx="4851853" cy="366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103" y="235825"/>
            <a:ext cx="27383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Harold Camping</a:t>
            </a:r>
          </a:p>
          <a:p>
            <a:r>
              <a:rPr 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(1921-2013)</a:t>
            </a:r>
          </a:p>
        </p:txBody>
      </p:sp>
      <p:pic>
        <p:nvPicPr>
          <p:cNvPr id="10244" name="Picture 4" descr="Image result for family rad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118" y="105394"/>
            <a:ext cx="2095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9943" y="4223655"/>
            <a:ext cx="5101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9/6/1994     Judgment 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942" y="4828998"/>
            <a:ext cx="5570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5/21/2011   End of the world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941" y="5444551"/>
            <a:ext cx="2685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10/21/2011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33925" y="4877653"/>
            <a:ext cx="6558418" cy="165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prstClr val="black"/>
                </a:solidFill>
              </a:rPr>
              <a:t>                                   Spiritual Judgment</a:t>
            </a:r>
          </a:p>
          <a:p>
            <a:pPr>
              <a:lnSpc>
                <a:spcPts val="1400"/>
              </a:lnSpc>
            </a:pPr>
            <a:endParaRPr lang="en-US" sz="3000" b="1" dirty="0">
              <a:solidFill>
                <a:prstClr val="black"/>
              </a:solidFill>
            </a:endParaRPr>
          </a:p>
          <a:p>
            <a:r>
              <a:rPr lang="en-US" sz="3000" b="1" dirty="0">
                <a:solidFill>
                  <a:prstClr val="black"/>
                </a:solidFill>
              </a:rPr>
              <a:t>Physical Rapture</a:t>
            </a:r>
          </a:p>
          <a:p>
            <a:endParaRPr lang="en-US" sz="3000" b="1" dirty="0">
              <a:solidFill>
                <a:prstClr val="black"/>
              </a:solidFill>
            </a:endParaRPr>
          </a:p>
        </p:txBody>
      </p:sp>
      <p:pic>
        <p:nvPicPr>
          <p:cNvPr id="10246" name="Picture 6" descr="https://upload.wikimedia.org/wikipedia/commons/thumb/9/97/Judgment_Day_21_May_2011_%28English%29.jpg/1024px-Judgment_Day_21_May_2011_%28English%2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8" t="13851" r="6230" b="14392"/>
          <a:stretch/>
        </p:blipFill>
        <p:spPr bwMode="auto">
          <a:xfrm>
            <a:off x="5113956" y="1132315"/>
            <a:ext cx="3962400" cy="253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49940" y="6152591"/>
            <a:ext cx="75889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Stroke on June 2011, and died in 2013  </a:t>
            </a:r>
          </a:p>
        </p:txBody>
      </p:sp>
      <p:sp>
        <p:nvSpPr>
          <p:cNvPr id="6" name="Rectangle 5"/>
          <p:cNvSpPr/>
          <p:nvPr/>
        </p:nvSpPr>
        <p:spPr>
          <a:xfrm>
            <a:off x="5771477" y="3740720"/>
            <a:ext cx="3304879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TW" altLang="en-US" sz="36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雖不能知道，</a:t>
            </a:r>
            <a:endParaRPr lang="en-US" altLang="zh-TW" sz="36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r>
              <a:rPr lang="zh-TW" altLang="en-US" sz="36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卻要作好準備！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85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5" grpId="0"/>
      <p:bldP spid="11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599" y="228600"/>
            <a:ext cx="6429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華康儷楷書" pitchFamily="1" charset="-120"/>
                <a:cs typeface="PMingLiU" pitchFamily="18" charset="-12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PMingLiU" pitchFamily="18" charset="-120"/>
              </a:rPr>
              <a:t>--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聖靈是復興的能源 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(6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、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8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節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)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7684" y="762000"/>
            <a:ext cx="77251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聖靈的能力不是什麼特異功能</a:t>
            </a:r>
            <a:endParaRPr lang="en-US" altLang="zh-TW" sz="32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3200" i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Ordinary people doing extra-ordinary things</a:t>
            </a:r>
          </a:p>
          <a:p>
            <a:r>
              <a:rPr lang="zh-TW" altLang="en-US" sz="3200" b="1" u="sng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平凡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的人顯出</a:t>
            </a:r>
            <a:r>
              <a:rPr lang="zh-TW" altLang="en-US" sz="3200" b="1" u="sng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超凡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的愛心、勇氣、喜樂、生命力</a:t>
            </a:r>
            <a:endParaRPr lang="en-US" sz="32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599" y="2993571"/>
            <a:ext cx="838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PMingLiU" pitchFamily="18" charset="-120"/>
              </a:rPr>
              <a:t>--</a:t>
            </a:r>
            <a:r>
              <a:rPr 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作見證  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「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見證人」 </a:t>
            </a:r>
            <a:r>
              <a:rPr lang="en-US" altLang="zh-TW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</a:t>
            </a:r>
            <a:r>
              <a:rPr lang="en-US" altLang="zh-TW" sz="3200" b="1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29</a:t>
            </a:r>
            <a:r>
              <a:rPr lang="zh-TW" altLang="en-US" sz="3200" b="1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次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動詞</a:t>
            </a:r>
            <a:r>
              <a:rPr lang="en-US" altLang="zh-TW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/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名詞</a:t>
            </a:r>
            <a:r>
              <a:rPr lang="en-US" altLang="zh-TW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Witness = Martyr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殉道者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)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希臘原文同字根</a:t>
            </a:r>
            <a:endParaRPr lang="en-US" altLang="zh-TW" sz="32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信徒是以生命和自己的血來證實所傳的道</a:t>
            </a:r>
            <a:endParaRPr lang="en-US" altLang="zh-TW" sz="32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有力見證人</a:t>
            </a:r>
            <a:r>
              <a:rPr lang="en-US" altLang="zh-TW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—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不只是所見所聞，</a:t>
            </a:r>
            <a:endParaRPr lang="en-US" altLang="zh-TW" sz="32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                 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更是有所經歷</a:t>
            </a:r>
            <a:endParaRPr lang="en-US" altLang="zh-TW" sz="32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不是發表意見，提出論點，乃是證實自己</a:t>
            </a:r>
            <a:endParaRPr lang="en-US" altLang="zh-TW" sz="32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的經歷</a:t>
            </a:r>
            <a:endParaRPr lang="en-US" sz="32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4517" y="5935461"/>
            <a:ext cx="6545382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1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不僅有能說的見證，更有</a:t>
            </a:r>
            <a:r>
              <a:rPr lang="zh-TW" altLang="en-US" sz="3100" dirty="0">
                <a:solidFill>
                  <a:srgbClr val="70AD47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能看</a:t>
            </a:r>
            <a:r>
              <a:rPr lang="zh-TW" altLang="en-US" sz="31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的見證</a:t>
            </a:r>
            <a:endParaRPr lang="en-US" sz="31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480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40" y="116115"/>
            <a:ext cx="5201913" cy="2922814"/>
          </a:xfrm>
          <a:prstGeom prst="rect">
            <a:avLst/>
          </a:prstGeom>
        </p:spPr>
      </p:pic>
      <p:pic>
        <p:nvPicPr>
          <p:cNvPr id="11268" name="Picture 4" descr="Image result for martyrdom of the apost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582" y="785726"/>
            <a:ext cx="3546800" cy="448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Image result for martyrdom of the apostl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6" b="10599"/>
          <a:stretch/>
        </p:blipFill>
        <p:spPr bwMode="auto">
          <a:xfrm>
            <a:off x="129040" y="3367314"/>
            <a:ext cx="4884595" cy="309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61582" y="11611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十二位使徒殉道史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860635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590" y="272143"/>
            <a:ext cx="8182048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ea typeface="華康儷楷書" pitchFamily="1" charset="-120"/>
                <a:cs typeface="PMingLiU" pitchFamily="18" charset="-12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PMingLiU" pitchFamily="18" charset="-120"/>
              </a:rPr>
              <a:t>--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教會應該「胸懷世界」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見證從「耶路撒冷」開始，哪兒是我們的</a:t>
            </a:r>
            <a:endParaRPr lang="en-US" altLang="zh-TW" sz="32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r>
              <a:rPr lang="en-US" altLang="zh-TW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「耶路撒冷」</a:t>
            </a:r>
            <a:r>
              <a:rPr lang="en-US" altLang="zh-TW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?</a:t>
            </a:r>
          </a:p>
          <a:p>
            <a:r>
              <a:rPr lang="en-US" sz="3200" b="1" i="1" dirty="0">
                <a:solidFill>
                  <a:srgbClr val="70AD47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“The light that shines the </a:t>
            </a:r>
            <a:r>
              <a:rPr lang="en-US" sz="3200" b="1" i="1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farthest </a:t>
            </a:r>
          </a:p>
          <a:p>
            <a:r>
              <a:rPr lang="en-US" sz="3200" b="1" i="1" dirty="0">
                <a:solidFill>
                  <a:srgbClr val="70AD47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will shine the </a:t>
            </a:r>
            <a:r>
              <a:rPr lang="en-US" sz="3200" b="1" i="1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brightest</a:t>
            </a:r>
            <a:r>
              <a:rPr lang="en-US" sz="3200" b="1" i="1" dirty="0">
                <a:solidFill>
                  <a:srgbClr val="70AD47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at home.”  </a:t>
            </a:r>
          </a:p>
          <a:p>
            <a:r>
              <a:rPr lang="en-US" sz="3200" b="1" i="1" dirty="0">
                <a:solidFill>
                  <a:srgbClr val="70AD47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                 </a:t>
            </a:r>
            <a:r>
              <a:rPr lang="en-US" sz="3200" b="1" dirty="0">
                <a:solidFill>
                  <a:srgbClr val="70AD47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~ Oswald J.</a:t>
            </a:r>
            <a:r>
              <a:rPr lang="zh-TW" altLang="en-US" sz="3200" b="1" dirty="0">
                <a:solidFill>
                  <a:srgbClr val="70AD47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b="1" dirty="0">
                <a:solidFill>
                  <a:srgbClr val="70AD47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Smith</a:t>
            </a:r>
            <a:endParaRPr lang="en-US" sz="3200" b="1" dirty="0">
              <a:solidFill>
                <a:srgbClr val="70AD47">
                  <a:lumMod val="75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0486" y="3319131"/>
            <a:ext cx="798167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b="1" dirty="0">
                <a:solidFill>
                  <a:srgbClr val="C00000"/>
                </a:solidFill>
                <a:ea typeface="華康儷楷書" pitchFamily="1" charset="-120"/>
              </a:rPr>
              <a:t>家庭、辦公室、校園、鄰居</a:t>
            </a:r>
            <a:r>
              <a:rPr lang="en-US" altLang="zh-TW" sz="3400" b="1" dirty="0">
                <a:solidFill>
                  <a:srgbClr val="C00000"/>
                </a:solidFill>
                <a:ea typeface="華康儷楷書" pitchFamily="1" charset="-120"/>
              </a:rPr>
              <a:t>…</a:t>
            </a:r>
            <a:r>
              <a:rPr lang="zh-TW" altLang="en-US" sz="3400" b="1" dirty="0">
                <a:solidFill>
                  <a:srgbClr val="C00000"/>
                </a:solidFill>
                <a:ea typeface="華康儷楷書" pitchFamily="1" charset="-120"/>
              </a:rPr>
              <a:t>  </a:t>
            </a:r>
            <a:r>
              <a:rPr lang="en-US" altLang="zh-TW" sz="3400" b="1" dirty="0">
                <a:solidFill>
                  <a:srgbClr val="C00000"/>
                </a:solidFill>
                <a:ea typeface="華康儷楷書" pitchFamily="1" charset="-120"/>
              </a:rPr>
              <a:t>=</a:t>
            </a:r>
            <a:r>
              <a:rPr lang="zh-TW" altLang="en-US" sz="3400" b="1" dirty="0">
                <a:solidFill>
                  <a:srgbClr val="C00000"/>
                </a:solidFill>
                <a:ea typeface="華康儷楷書" pitchFamily="1" charset="-120"/>
              </a:rPr>
              <a:t> 耶路撒冷</a:t>
            </a:r>
            <a:endParaRPr lang="en-US" sz="3400" b="1" dirty="0">
              <a:solidFill>
                <a:srgbClr val="C00000"/>
              </a:solidFill>
              <a:ea typeface="華康儷楷書" pitchFamily="1" charset="-120"/>
            </a:endParaRPr>
          </a:p>
        </p:txBody>
      </p:sp>
      <p:pic>
        <p:nvPicPr>
          <p:cNvPr id="1026" name="Picture 2" descr="Image result for 向外宣教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744" y="3934685"/>
            <a:ext cx="6662056" cy="292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 rot="12621495">
            <a:off x="4041750" y="5149601"/>
            <a:ext cx="2576711" cy="493485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52272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4171" y="227538"/>
            <a:ext cx="8969829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b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二</a:t>
            </a:r>
            <a:r>
              <a:rPr lang="en-US" altLang="zh-TW" sz="3200" b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lang="zh-TW" altLang="en-US" sz="3200" b="1" u="sng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等候聖靈</a:t>
            </a:r>
            <a:r>
              <a:rPr lang="zh-TW" altLang="en-US" sz="3200" b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</a:t>
            </a:r>
            <a:r>
              <a:rPr lang="en-US" altLang="zh-TW" sz="3200" b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(1:12-26)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「等候」也是工作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在等候中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明白神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的心意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等候是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順服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的重要操練</a:t>
            </a:r>
            <a:endParaRPr lang="zh-TW" altLang="en-US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如何等候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？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</a:t>
            </a:r>
            <a:r>
              <a:rPr lang="zh-TW" altLang="en-US" sz="3200" dirty="0">
                <a:solidFill>
                  <a:srgbClr val="70AD47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同心合意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的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恆切禱告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(14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節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 </a:t>
            </a:r>
            <a:endParaRPr lang="zh-TW" altLang="en-US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使徒的作用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作主復活的見證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–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信心的基石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林前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15:17,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32)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  <a:sym typeface="Wingdings" pitchFamily="2" charset="2"/>
              </a:rPr>
              <a:t>       不單口傳，也藉生活、生命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endParaRPr lang="zh-TW" altLang="en-US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</p:txBody>
      </p:sp>
      <p:sp>
        <p:nvSpPr>
          <p:cNvPr id="3" name="Right Arrow 2"/>
          <p:cNvSpPr/>
          <p:nvPr/>
        </p:nvSpPr>
        <p:spPr>
          <a:xfrm rot="5400000">
            <a:off x="7271658" y="5371611"/>
            <a:ext cx="638629" cy="52251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4240" y="5813683"/>
            <a:ext cx="56797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70AD47">
                    <a:lumMod val="75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基督若沒有復活</a:t>
            </a:r>
            <a:r>
              <a:rPr lang="en-US" altLang="zh-TW" sz="3000" dirty="0">
                <a:solidFill>
                  <a:srgbClr val="70AD47">
                    <a:lumMod val="75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 </a:t>
            </a:r>
            <a:r>
              <a:rPr lang="zh-TW" altLang="en-US" sz="3000" dirty="0">
                <a:solidFill>
                  <a:srgbClr val="70AD47">
                    <a:lumMod val="75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比眾人更可憐</a:t>
            </a:r>
            <a:endParaRPr lang="en-US" sz="3000" dirty="0">
              <a:solidFill>
                <a:srgbClr val="70AD47">
                  <a:lumMod val="75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4501364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4171" y="283707"/>
            <a:ext cx="896982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b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二</a:t>
            </a:r>
            <a:r>
              <a:rPr lang="en-US" altLang="zh-TW" sz="3200" b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lang="zh-TW" altLang="en-US" sz="3200" b="1" u="sng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等候聖靈</a:t>
            </a:r>
            <a:r>
              <a:rPr lang="zh-TW" altLang="en-US" sz="3200" b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</a:t>
            </a:r>
            <a:r>
              <a:rPr lang="en-US" altLang="zh-TW" sz="3200" b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(1:12-26)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使徒的資格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–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曾與主耶穌始終出入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(21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節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–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馬提亞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「籤放在懷裡，定事由耶和華」 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                                           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箴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16:33)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最後一次搖籤。</a:t>
            </a:r>
            <a:r>
              <a:rPr lang="zh-TW" altLang="en-US" sz="3200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馬提亞也被列入使徒中</a:t>
            </a:r>
            <a:endParaRPr lang="en-US" altLang="zh-TW" sz="32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(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參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2:14)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–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保羅自稱是「外邦人」的使徒，卻不在十二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使徒中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參林前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15:3-11,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加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2:8-9)</a:t>
            </a:r>
            <a:endParaRPr lang="zh-TW" altLang="en-US" sz="28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</p:txBody>
      </p:sp>
      <p:pic>
        <p:nvPicPr>
          <p:cNvPr id="2050" name="Picture 2" descr="Image result for wwj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012" y="4470401"/>
            <a:ext cx="2945845" cy="22569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wwj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8" t="12965" r="6962" b="11047"/>
          <a:stretch/>
        </p:blipFill>
        <p:spPr bwMode="auto">
          <a:xfrm>
            <a:off x="3330759" y="4891479"/>
            <a:ext cx="2577110" cy="175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28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2943" y="152401"/>
            <a:ext cx="857431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三</a:t>
            </a:r>
            <a:r>
              <a:rPr 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200" u="sng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聖靈的降臨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(2:1-47)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 五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旬節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意即「五十」，又名「七七節」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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背景：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參利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23:15-16)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3352800"/>
            <a:ext cx="7391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685800" y="3429000"/>
            <a:ext cx="1066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64912" y="1798261"/>
            <a:ext cx="584775" cy="10926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逾越節</a:t>
            </a:r>
            <a:endParaRPr lang="en-US" sz="2600" dirty="0">
              <a:solidFill>
                <a:prstClr val="black"/>
              </a:solidFill>
              <a:latin typeface="文鼎粗圓" pitchFamily="49" charset="-120"/>
              <a:ea typeface="文鼎粗圓" pitchFamily="49" charset="-12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1485900" y="3162300"/>
            <a:ext cx="381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676400" y="2971800"/>
            <a:ext cx="1752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238500" y="3162300"/>
            <a:ext cx="381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81200" y="2441257"/>
            <a:ext cx="11849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除酵節</a:t>
            </a:r>
            <a:endParaRPr lang="en-US" sz="2600" dirty="0">
              <a:solidFill>
                <a:prstClr val="black"/>
              </a:solidFill>
              <a:latin typeface="文鼎粗圓" pitchFamily="49" charset="-120"/>
              <a:ea typeface="文鼎粗圓" pitchFamily="49" charset="-12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1790700" y="3619500"/>
            <a:ext cx="533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765622" y="3962400"/>
            <a:ext cx="584775" cy="10926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初熟節</a:t>
            </a:r>
            <a:endParaRPr lang="en-US" sz="2600" dirty="0">
              <a:solidFill>
                <a:prstClr val="black"/>
              </a:solidFill>
              <a:latin typeface="文鼎粗圓" pitchFamily="49" charset="-120"/>
              <a:ea typeface="文鼎粗圓" pitchFamily="49" charset="-12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6934200" y="3429000"/>
            <a:ext cx="1066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146668" y="3962400"/>
            <a:ext cx="584775" cy="10926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五旬節</a:t>
            </a:r>
            <a:endParaRPr lang="en-US" sz="2600" dirty="0">
              <a:solidFill>
                <a:prstClr val="black"/>
              </a:solidFill>
              <a:latin typeface="文鼎粗圓" pitchFamily="49" charset="-120"/>
              <a:ea typeface="文鼎粗圓" pitchFamily="49" charset="-12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46518" y="1818739"/>
            <a:ext cx="151836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聖靈降臨</a:t>
            </a:r>
            <a:endParaRPr lang="en-US" sz="2600" dirty="0">
              <a:solidFill>
                <a:prstClr val="black"/>
              </a:solidFill>
              <a:latin typeface="文鼎粗圓" pitchFamily="49" charset="-120"/>
              <a:ea typeface="文鼎粗圓" pitchFamily="49" charset="-120"/>
            </a:endParaRPr>
          </a:p>
        </p:txBody>
      </p:sp>
      <p:sp>
        <p:nvSpPr>
          <p:cNvPr id="31" name="Down Arrow 30"/>
          <p:cNvSpPr/>
          <p:nvPr/>
        </p:nvSpPr>
        <p:spPr>
          <a:xfrm>
            <a:off x="7315200" y="23622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9185" y="4521607"/>
            <a:ext cx="151836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主釘十架</a:t>
            </a:r>
            <a:endParaRPr lang="en-US" sz="2600" dirty="0">
              <a:solidFill>
                <a:prstClr val="black"/>
              </a:solidFill>
              <a:latin typeface="文鼎粗圓" pitchFamily="49" charset="-120"/>
              <a:ea typeface="文鼎粗圓" pitchFamily="49" charset="-120"/>
            </a:endParaRPr>
          </a:p>
        </p:txBody>
      </p:sp>
      <p:sp>
        <p:nvSpPr>
          <p:cNvPr id="33" name="Down Arrow 32"/>
          <p:cNvSpPr/>
          <p:nvPr/>
        </p:nvSpPr>
        <p:spPr>
          <a:xfrm rot="10800000">
            <a:off x="1104900" y="4035642"/>
            <a:ext cx="228600" cy="445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62778" y="5552265"/>
            <a:ext cx="561243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主復活</a:t>
            </a:r>
            <a:endParaRPr lang="en-US" altLang="zh-TW" sz="2600" dirty="0">
              <a:solidFill>
                <a:prstClr val="black"/>
              </a:solidFill>
              <a:latin typeface="文鼎粗圓" pitchFamily="49" charset="-120"/>
              <a:ea typeface="文鼎粗圓" pitchFamily="49" charset="-120"/>
            </a:endParaRPr>
          </a:p>
          <a:p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成為睡了信徒初熟的果子</a:t>
            </a:r>
            <a:r>
              <a:rPr lang="en-US" altLang="zh-TW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(</a:t>
            </a:r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林前</a:t>
            </a:r>
            <a:r>
              <a:rPr lang="en-US" altLang="zh-TW" sz="2600" dirty="0">
                <a:solidFill>
                  <a:prstClr val="black"/>
                </a:solidFill>
                <a:latin typeface="Times New Roman" pitchFamily="18" charset="0"/>
                <a:ea typeface="文鼎粗圓" pitchFamily="49" charset="-120"/>
                <a:cs typeface="Times New Roman" pitchFamily="18" charset="0"/>
              </a:rPr>
              <a:t>15:20</a:t>
            </a:r>
            <a:r>
              <a:rPr lang="en-US" altLang="zh-TW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)</a:t>
            </a:r>
            <a:endParaRPr lang="en-US" sz="2600" dirty="0">
              <a:solidFill>
                <a:prstClr val="black"/>
              </a:solidFill>
              <a:latin typeface="文鼎粗圓" pitchFamily="49" charset="-120"/>
              <a:ea typeface="文鼎粗圓" pitchFamily="49" charset="-120"/>
            </a:endParaRPr>
          </a:p>
        </p:txBody>
      </p:sp>
      <p:sp>
        <p:nvSpPr>
          <p:cNvPr id="36" name="Down Arrow 35"/>
          <p:cNvSpPr/>
          <p:nvPr/>
        </p:nvSpPr>
        <p:spPr>
          <a:xfrm rot="10800000">
            <a:off x="1943100" y="5082263"/>
            <a:ext cx="228600" cy="445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2133600" y="3505200"/>
            <a:ext cx="228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105400" y="3505200"/>
            <a:ext cx="228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419600" y="3352800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solidFill>
                  <a:prstClr val="black"/>
                </a:solidFill>
              </a:rPr>
              <a:t>50</a:t>
            </a:r>
            <a:r>
              <a:rPr lang="zh-TW" altLang="en-US" sz="26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天</a:t>
            </a:r>
            <a:endParaRPr lang="en-US" sz="26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64912" y="6408593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http://www3.telus.net/public/kstam/tw/temple/details/passover.htm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75212" y="5022349"/>
            <a:ext cx="584775" cy="961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2600" dirty="0">
                <a:solidFill>
                  <a:prstClr val="black"/>
                </a:solidFill>
              </a:rPr>
              <a:t>(</a:t>
            </a:r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豐收</a:t>
            </a:r>
            <a:r>
              <a:rPr lang="en-US" altLang="zh-TW" sz="2600" dirty="0">
                <a:solidFill>
                  <a:prstClr val="black"/>
                </a:solidFill>
              </a:rPr>
              <a:t>)</a:t>
            </a: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43400" y="3712810"/>
            <a:ext cx="10534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>
                <a:solidFill>
                  <a:prstClr val="black"/>
                </a:solidFill>
              </a:rPr>
              <a:t>(</a:t>
            </a:r>
            <a:r>
              <a:rPr lang="zh-TW" altLang="en-US" sz="26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收割</a:t>
            </a:r>
            <a:r>
              <a:rPr lang="en-US" altLang="zh-TW" sz="2600" dirty="0">
                <a:solidFill>
                  <a:prstClr val="black"/>
                </a:solidFill>
              </a:rPr>
              <a:t>)</a:t>
            </a: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722061"/>
            <a:ext cx="9144000" cy="51359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26" name="Picture 2" descr="calend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206" y="1995087"/>
            <a:ext cx="6424200" cy="474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01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6115" y="202416"/>
            <a:ext cx="8839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prstClr val="black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 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降臨的現象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</a:t>
            </a:r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 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大風和火焰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</a:t>
            </a:r>
            <a:endParaRPr lang="en-US" altLang="zh-TW" sz="28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 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看不見聖靈，卻能體驗到祂的作為與能力</a:t>
            </a:r>
            <a:endParaRPr lang="en-US" altLang="zh-TW" sz="28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</a:t>
            </a:r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 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「別國」的話  </a:t>
            </a:r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(2:4)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原文 </a:t>
            </a:r>
            <a:r>
              <a:rPr lang="en-US" altLang="zh-TW" sz="2800" i="1" dirty="0" err="1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glossais</a:t>
            </a:r>
            <a:r>
              <a:rPr lang="en-US" altLang="zh-TW" sz="2800" i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是複數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endParaRPr lang="en-US" altLang="zh-TW" sz="28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 有別於「天使話語」或「方言」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林前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13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、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14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章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  <a:endParaRPr lang="zh-TW" altLang="en-US" sz="28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「鄉談」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(2:6,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8)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原文 </a:t>
            </a:r>
            <a:r>
              <a:rPr lang="en-US" altLang="zh-TW" sz="2800" i="1" dirty="0" err="1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dialektos</a:t>
            </a:r>
            <a:r>
              <a:rPr lang="en-US" altLang="zh-TW" sz="2800" i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指地方語言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endParaRPr lang="en-US" altLang="zh-TW" sz="28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  15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個不同地方</a:t>
            </a:r>
            <a:endParaRPr lang="en-US" altLang="zh-TW" sz="28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 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聖靈充滿與說方言</a:t>
            </a:r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</a:t>
            </a:r>
          </a:p>
        </p:txBody>
      </p:sp>
      <p:pic>
        <p:nvPicPr>
          <p:cNvPr id="3" name="Picture 2" descr="http://upload.wikimedia.org/wikipedia/commons/thumb/2/22/Charlesparham.gif/220px-Charlesparham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0744" y="4495800"/>
            <a:ext cx="1595158" cy="2298477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875196" y="6351657"/>
            <a:ext cx="14077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>
                <a:solidFill>
                  <a:srgbClr val="FFFF0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1873-1929</a:t>
            </a:r>
            <a:endParaRPr lang="en-US" sz="2200" b="1" dirty="0">
              <a:solidFill>
                <a:srgbClr val="FFFF00"/>
              </a:solidFill>
            </a:endParaRPr>
          </a:p>
        </p:txBody>
      </p:sp>
      <p:pic>
        <p:nvPicPr>
          <p:cNvPr id="5" name="Picture 4" descr="http://upload.wikimedia.org/wikipedia/commons/thumb/9/9a/William_seymour.png/150px-William_seymour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4572000"/>
            <a:ext cx="2105525" cy="2133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997693" y="6256439"/>
            <a:ext cx="1661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1906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1909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0200" y="3667780"/>
            <a:ext cx="731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solidFill>
                  <a:srgbClr val="7030A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Charles Fox </a:t>
            </a:r>
            <a:r>
              <a:rPr lang="en-US" altLang="zh-TW" sz="2800" dirty="0" err="1">
                <a:solidFill>
                  <a:srgbClr val="7030A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Parkham</a:t>
            </a:r>
            <a:r>
              <a:rPr lang="zh-TW" altLang="en-US" sz="2800" dirty="0">
                <a:solidFill>
                  <a:srgbClr val="7030A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zh-TW" sz="2800" dirty="0">
                <a:solidFill>
                  <a:srgbClr val="7030A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 – </a:t>
            </a:r>
            <a:r>
              <a:rPr lang="zh-TW" altLang="en-US" sz="2800" dirty="0">
                <a:solidFill>
                  <a:srgbClr val="7030A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五旬節靈恩運動發起人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4048780"/>
            <a:ext cx="723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solidFill>
                  <a:srgbClr val="7030A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William J.</a:t>
            </a:r>
            <a:r>
              <a:rPr lang="zh-TW" altLang="en-US" sz="2800" dirty="0">
                <a:solidFill>
                  <a:srgbClr val="7030A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zh-TW" sz="2800" dirty="0">
                <a:solidFill>
                  <a:srgbClr val="7030A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Seymour – Azusa Street, </a:t>
            </a:r>
            <a:r>
              <a:rPr lang="zh-TW" altLang="en-US" sz="2800" dirty="0">
                <a:solidFill>
                  <a:srgbClr val="7030A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洛杉磯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46694" y="5222398"/>
            <a:ext cx="2740366" cy="553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 vs. Evidence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59666" y="4635589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prstClr val="black"/>
                </a:solidFill>
                <a:ea typeface="華康儷楷書" pitchFamily="1" charset="-120"/>
              </a:rPr>
              <a:t>第一波</a:t>
            </a:r>
            <a:endParaRPr lang="en-US" sz="2800" dirty="0">
              <a:solidFill>
                <a:prstClr val="black"/>
              </a:solidFill>
              <a:ea typeface="華康儷楷書" pitchFamily="1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5200" y="5997714"/>
            <a:ext cx="3005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是向「不信」的人作證據</a:t>
            </a:r>
            <a:endParaRPr lang="en-US" altLang="zh-TW" sz="2000" dirty="0">
              <a:solidFill>
                <a:prstClr val="black"/>
              </a:solidFill>
              <a:latin typeface="文鼎粗圓" pitchFamily="49" charset="-120"/>
              <a:ea typeface="文鼎粗圓" pitchFamily="49" charset="-120"/>
            </a:endParaRPr>
          </a:p>
          <a:p>
            <a:r>
              <a:rPr lang="zh-TW" altLang="en-US" sz="20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     </a:t>
            </a:r>
            <a:r>
              <a:rPr lang="en-US" altLang="zh-TW" sz="20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(</a:t>
            </a:r>
            <a:r>
              <a:rPr lang="zh-TW" altLang="en-US" sz="20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林前</a:t>
            </a:r>
            <a:r>
              <a:rPr lang="en-US" altLang="zh-TW" sz="2000" dirty="0">
                <a:solidFill>
                  <a:prstClr val="black"/>
                </a:solidFill>
                <a:latin typeface="文鼎粗圓" pitchFamily="49" charset="-120"/>
                <a:ea typeface="文鼎粗圓" pitchFamily="49" charset="-120"/>
              </a:rPr>
              <a:t>14:22)</a:t>
            </a:r>
            <a:endParaRPr lang="en-US" sz="2000" dirty="0">
              <a:solidFill>
                <a:prstClr val="black"/>
              </a:solidFill>
              <a:latin typeface="文鼎粗圓" pitchFamily="49" charset="-120"/>
              <a:ea typeface="文鼎粗圓" pitchFamily="49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09023" y="138827"/>
            <a:ext cx="4288353" cy="964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000" dirty="0">
                <a:solidFill>
                  <a:srgbClr val="C00000"/>
                </a:solidFill>
              </a:rPr>
              <a:t> Incidentals  </a:t>
            </a:r>
            <a:r>
              <a:rPr lang="en-US" sz="3000" dirty="0">
                <a:solidFill>
                  <a:prstClr val="black"/>
                </a:solidFill>
              </a:rPr>
              <a:t>vs</a:t>
            </a:r>
            <a:r>
              <a:rPr lang="en-US" sz="3000" dirty="0">
                <a:solidFill>
                  <a:srgbClr val="C00000"/>
                </a:solidFill>
              </a:rPr>
              <a:t>  Essentials</a:t>
            </a:r>
          </a:p>
          <a:p>
            <a:pPr>
              <a:lnSpc>
                <a:spcPts val="3400"/>
              </a:lnSpc>
            </a:pPr>
            <a:r>
              <a:rPr 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附帶現象</a:t>
            </a:r>
            <a:r>
              <a:rPr lang="en-US" altLang="zh-TW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   (</a:t>
            </a:r>
            <a:r>
              <a:rPr lang="zh-TW" alt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重點要事</a:t>
            </a:r>
            <a:r>
              <a:rPr lang="en-US" altLang="zh-TW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578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church spl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19" y="283028"/>
            <a:ext cx="6294120" cy="385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9119" y="4258491"/>
            <a:ext cx="8180445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聖靈充滿、說方言</a:t>
            </a:r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- </a:t>
            </a:r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原本是合一的功用，</a:t>
            </a:r>
            <a:endParaRPr lang="en-US" altLang="zh-TW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拉近人的距離，卻因人的執著誤解而造成</a:t>
            </a:r>
            <a:endParaRPr lang="en-US" altLang="zh-TW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許多教會的分裂！</a:t>
            </a:r>
            <a:endParaRPr lang="en-US" altLang="zh-TW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8407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" y="213360"/>
            <a:ext cx="3613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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何時受聖靈的洗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80" y="798135"/>
            <a:ext cx="92127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徒</a:t>
            </a:r>
            <a:r>
              <a:rPr lang="en-US" altLang="zh-TW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2:38</a:t>
            </a:r>
            <a:r>
              <a:rPr lang="zh-TW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 「你們各人要悔改，奉耶穌的名受洗，</a:t>
            </a:r>
            <a:endParaRPr lang="en-US" altLang="zh-TW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華康儷楷書" pitchFamily="1" charset="-120"/>
              <a:cs typeface="Times New Roman" pitchFamily="18" charset="0"/>
            </a:endParaRPr>
          </a:p>
          <a:p>
            <a:r>
              <a:rPr lang="zh-TW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                叫你們的罪得赦，就必領受所賜的聖靈」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華康儷楷書" pitchFamily="1" charset="-12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2133" y="4120874"/>
            <a:ext cx="8802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所以當人真心悔改信主，罪蒙赦免的那刻就發生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80" y="3013294"/>
            <a:ext cx="75536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楷書" pitchFamily="1" charset="-120"/>
              </a:rPr>
              <a:t>加</a:t>
            </a:r>
            <a:r>
              <a:rPr lang="en-US" altLang="zh-TW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4:6</a:t>
            </a:r>
            <a:r>
              <a:rPr lang="zh-TW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楷書" pitchFamily="1" charset="-120"/>
              </a:rPr>
              <a:t>   「你們既為兒子，神差祂兒子的靈</a:t>
            </a:r>
            <a:endParaRPr lang="en-US" altLang="zh-TW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楷書" pitchFamily="1" charset="-120"/>
            </a:endParaRPr>
          </a:p>
          <a:p>
            <a:r>
              <a:rPr lang="zh-TW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楷書" pitchFamily="1" charset="-120"/>
              </a:rPr>
              <a:t>                 進入你們的心，呼叫阿爸父。」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楷書" pitchFamily="1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" y="1905714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楷書" pitchFamily="1" charset="-120"/>
              </a:rPr>
              <a:t>林前</a:t>
            </a:r>
            <a:r>
              <a:rPr lang="en-US" altLang="zh-TW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12:3</a:t>
            </a:r>
            <a:r>
              <a:rPr lang="zh-TW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 「</a:t>
            </a:r>
            <a:r>
              <a:rPr lang="zh-TW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楷書" pitchFamily="1" charset="-120"/>
              </a:rPr>
              <a:t>若不是被聖靈感動的，也沒有能說</a:t>
            </a:r>
            <a:endParaRPr lang="en-US" altLang="zh-TW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楷書" pitchFamily="1" charset="-120"/>
            </a:endParaRPr>
          </a:p>
          <a:p>
            <a:r>
              <a:rPr lang="en-US" altLang="zh-TW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楷書" pitchFamily="1" charset="-120"/>
              </a:rPr>
              <a:t>                      </a:t>
            </a:r>
            <a:r>
              <a:rPr lang="zh-TW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楷書" pitchFamily="1" charset="-120"/>
              </a:rPr>
              <a:t>耶穌是主」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楷書" pitchFamily="1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133" y="4705649"/>
            <a:ext cx="79816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一次性的經歷，永久性，使人與神建立關係</a:t>
            </a:r>
            <a:endParaRPr lang="en-US" altLang="zh-TW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(positional)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2954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043" y="192315"/>
            <a:ext cx="27927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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聖靈的充滿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3043" y="808398"/>
            <a:ext cx="84866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7030A0"/>
                </a:solidFill>
                <a:ea typeface="華康儷楷書" pitchFamily="1" charset="-120"/>
              </a:rPr>
              <a:t>約</a:t>
            </a:r>
            <a:r>
              <a:rPr lang="en-US" altLang="zh-TW" sz="3200" b="1" dirty="0">
                <a:solidFill>
                  <a:srgbClr val="7030A0"/>
                </a:solidFill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3:34</a:t>
            </a:r>
            <a:r>
              <a:rPr lang="zh-TW" altLang="en-US" sz="3200" b="1" dirty="0">
                <a:solidFill>
                  <a:srgbClr val="7030A0"/>
                </a:solidFill>
                <a:ea typeface="華康儷楷書" pitchFamily="1" charset="-120"/>
              </a:rPr>
              <a:t>  「因為神賜聖靈給祂，是沒有限量的」</a:t>
            </a:r>
            <a:endParaRPr lang="en-US" sz="3200" b="1" dirty="0">
              <a:solidFill>
                <a:srgbClr val="7030A0"/>
              </a:solidFill>
              <a:ea typeface="華康儷楷書" pitchFamily="1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043" y="3161261"/>
            <a:ext cx="88488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說方言不是被聖靈充滿的唯一憑據</a:t>
            </a:r>
            <a:r>
              <a:rPr lang="zh-TW" altLang="en-US" sz="3200" dirty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srgbClr val="FF0000"/>
                </a:solidFill>
                <a:ea typeface="華康儷楷書" pitchFamily="1" charset="-120"/>
              </a:rPr>
              <a:t> </a:t>
            </a:r>
          </a:p>
          <a:p>
            <a:r>
              <a:rPr lang="en-US" altLang="zh-TW" sz="2800" dirty="0">
                <a:solidFill>
                  <a:srgbClr val="7030A0"/>
                </a:solidFill>
                <a:ea typeface="華康儷楷書" pitchFamily="1" charset="-120"/>
              </a:rPr>
              <a:t>    (6:5,</a:t>
            </a:r>
            <a:r>
              <a:rPr lang="zh-TW" altLang="en-US" sz="2800" dirty="0">
                <a:solidFill>
                  <a:srgbClr val="7030A0"/>
                </a:solidFill>
                <a:ea typeface="華康儷楷書" pitchFamily="1" charset="-120"/>
              </a:rPr>
              <a:t> </a:t>
            </a:r>
            <a:r>
              <a:rPr lang="en-US" altLang="zh-TW" sz="2800" dirty="0">
                <a:solidFill>
                  <a:srgbClr val="7030A0"/>
                </a:solidFill>
                <a:ea typeface="華康儷楷書" pitchFamily="1" charset="-120"/>
              </a:rPr>
              <a:t>8:17,</a:t>
            </a:r>
            <a:r>
              <a:rPr lang="zh-TW" altLang="en-US" sz="2800" dirty="0">
                <a:solidFill>
                  <a:srgbClr val="7030A0"/>
                </a:solidFill>
                <a:ea typeface="華康儷楷書" pitchFamily="1" charset="-120"/>
              </a:rPr>
              <a:t> </a:t>
            </a:r>
            <a:r>
              <a:rPr lang="en-US" altLang="zh-TW" sz="2800" dirty="0">
                <a:solidFill>
                  <a:srgbClr val="7030A0"/>
                </a:solidFill>
                <a:ea typeface="華康儷楷書" pitchFamily="1" charset="-120"/>
              </a:rPr>
              <a:t>9:17,11:24) </a:t>
            </a:r>
            <a:r>
              <a:rPr lang="zh-TW" altLang="en-US" sz="2800" dirty="0">
                <a:solidFill>
                  <a:srgbClr val="002060"/>
                </a:solidFill>
                <a:ea typeface="華康儷楷書" pitchFamily="1" charset="-120"/>
              </a:rPr>
              <a:t>這些人被聖靈充滿都沒有說方言</a:t>
            </a:r>
            <a:endParaRPr lang="en-US" sz="2800" dirty="0">
              <a:solidFill>
                <a:srgbClr val="002060"/>
              </a:solidFill>
              <a:ea typeface="華康儷楷書" pitchFamily="1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043" y="1375628"/>
            <a:ext cx="9040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7030A0"/>
                </a:solidFill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弗</a:t>
            </a:r>
            <a:r>
              <a:rPr lang="en-US" altLang="zh-TW" sz="3200" b="1" dirty="0">
                <a:solidFill>
                  <a:srgbClr val="7030A0"/>
                </a:solidFill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5:18</a:t>
            </a:r>
            <a:r>
              <a:rPr lang="zh-TW" altLang="en-US" sz="3200" b="1" dirty="0">
                <a:solidFill>
                  <a:srgbClr val="7030A0"/>
                </a:solidFill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 「不要醉酒</a:t>
            </a:r>
            <a:r>
              <a:rPr lang="en-US" altLang="zh-TW" sz="3200" b="1" dirty="0">
                <a:solidFill>
                  <a:srgbClr val="7030A0"/>
                </a:solidFill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…</a:t>
            </a:r>
            <a:r>
              <a:rPr lang="zh-TW" altLang="en-US" sz="3200" b="1" dirty="0">
                <a:solidFill>
                  <a:srgbClr val="7030A0"/>
                </a:solidFill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乃要 </a:t>
            </a:r>
            <a:r>
              <a:rPr lang="en-US" altLang="zh-TW" sz="3200" b="1" dirty="0">
                <a:solidFill>
                  <a:srgbClr val="7030A0"/>
                </a:solidFill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(</a:t>
            </a:r>
            <a:r>
              <a:rPr lang="zh-TW" altLang="en-US" sz="3200" b="1" dirty="0">
                <a:solidFill>
                  <a:srgbClr val="7030A0"/>
                </a:solidFill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不斷地</a:t>
            </a:r>
            <a:r>
              <a:rPr lang="en-US" altLang="zh-TW" sz="3200" b="1" dirty="0">
                <a:solidFill>
                  <a:srgbClr val="7030A0"/>
                </a:solidFill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) </a:t>
            </a:r>
            <a:r>
              <a:rPr lang="zh-TW" altLang="en-US" sz="3200" b="1" dirty="0">
                <a:solidFill>
                  <a:srgbClr val="7030A0"/>
                </a:solidFill>
                <a:latin typeface="Times New Roman" pitchFamily="18" charset="0"/>
                <a:ea typeface="華康儷楷書" pitchFamily="1" charset="-120"/>
                <a:cs typeface="Times New Roman" pitchFamily="18" charset="0"/>
              </a:rPr>
              <a:t>被聖靈充滿」</a:t>
            </a:r>
            <a:endParaRPr lang="en-US" sz="3200" b="1" dirty="0">
              <a:solidFill>
                <a:srgbClr val="7030A0"/>
              </a:solidFill>
              <a:latin typeface="Times New Roman" pitchFamily="18" charset="0"/>
              <a:ea typeface="華康儷楷書" pitchFamily="1" charset="-12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904" y="2084043"/>
            <a:ext cx="77075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可重複發生的，與事奉和見證的能力有關 </a:t>
            </a:r>
            <a:endParaRPr lang="en-US" altLang="zh-TW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(functional)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871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7087" y="91381"/>
            <a:ext cx="88392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 彼得的講章</a:t>
            </a:r>
            <a:endParaRPr lang="zh-TW" altLang="en-US" sz="3200" b="1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中心要點：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 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   </a:t>
            </a:r>
            <a:r>
              <a:rPr 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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神的日子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(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阿摩司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5:18-20)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 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/>
              </a:rPr>
              <a:t>是審判，不是得勝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</a:t>
            </a:r>
            <a:r>
              <a:rPr 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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十字架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   </a:t>
            </a:r>
            <a:r>
              <a:rPr 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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主復活了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林前 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15:17,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啟</a:t>
            </a:r>
            <a:r>
              <a:rPr lang="en-US" altLang="zh-TW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1:18)</a:t>
            </a:r>
            <a:r>
              <a:rPr lang="zh-TW" altLang="en-US" sz="28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三件事例：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A.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耶穌所行的神蹟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(22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節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B.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耶穌的復活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(23-32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節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C.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聖靈的澆灌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(33-36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節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</a:p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 眾民的回應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扎心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不是折服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悔改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不是懊悔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  <a:endParaRPr lang="zh-TW" altLang="en-US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57371" y="3193143"/>
            <a:ext cx="22365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基督的生平</a:t>
            </a:r>
            <a:endParaRPr lang="en-US" altLang="zh-TW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大衛的預言</a:t>
            </a:r>
            <a:endParaRPr lang="en-US" altLang="zh-TW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使徒的見證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5122" name="Picture 2" descr="Image result for altar c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6" y="3828355"/>
            <a:ext cx="4213224" cy="27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5879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66045" y="120603"/>
            <a:ext cx="8839200" cy="6222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 教會的特質</a:t>
            </a:r>
            <a:endParaRPr lang="zh-TW" altLang="en-US" sz="3200" b="1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學習、團契、分享、禱告、敬拜、喜樂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…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讓人懼怕 </a:t>
            </a: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vs. 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被人喜愛 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</a:t>
            </a:r>
            <a:r>
              <a:rPr lang="zh-TW" altLang="en-US" sz="3200" u="sng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結論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：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 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今天教會及個人最大的需要是得著聖靈的能力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 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耶穌的十字架和復活是宣講福音的中心信息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當我們為主作見證就能經歷聖靈的同在與印證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prstClr val="black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  <a:sym typeface="Wingdings" pitchFamily="2" charset="2"/>
              </a:rPr>
              <a:t> 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02429" y="164146"/>
            <a:ext cx="5668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ea typeface="華康儷楷書" pitchFamily="1" charset="-120"/>
              </a:rPr>
              <a:t>個人 </a:t>
            </a:r>
            <a:r>
              <a:rPr lang="en-US" altLang="zh-TW" sz="3200" b="1" dirty="0">
                <a:solidFill>
                  <a:srgbClr val="FF0000"/>
                </a:solidFill>
                <a:ea typeface="華康儷楷書" pitchFamily="1" charset="-120"/>
              </a:rPr>
              <a:t>vs. </a:t>
            </a:r>
            <a:r>
              <a:rPr lang="zh-TW" altLang="en-US" sz="3200" b="1" dirty="0">
                <a:solidFill>
                  <a:srgbClr val="FF0000"/>
                </a:solidFill>
                <a:ea typeface="華康儷楷書" pitchFamily="1" charset="-120"/>
              </a:rPr>
              <a:t>團體 </a:t>
            </a:r>
            <a:r>
              <a:rPr lang="en-US" altLang="zh-TW" sz="3200" dirty="0">
                <a:solidFill>
                  <a:srgbClr val="FF0000"/>
                </a:solidFill>
                <a:ea typeface="華康儷楷書" pitchFamily="1" charset="-120"/>
              </a:rPr>
              <a:t>(no accountability)</a:t>
            </a:r>
            <a:endParaRPr lang="en-US" sz="3200" dirty="0">
              <a:solidFill>
                <a:srgbClr val="FF0000"/>
              </a:solidFill>
              <a:ea typeface="華康儷楷書" pitchFamily="1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045" y="2914595"/>
            <a:ext cx="8055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ea typeface="華康儷楷書" pitchFamily="1" charset="-120"/>
              </a:rPr>
              <a:t> </a:t>
            </a:r>
            <a:r>
              <a:rPr lang="zh-TW" altLang="en-US" sz="3200" b="1" dirty="0">
                <a:solidFill>
                  <a:srgbClr val="FF0000"/>
                </a:solidFill>
                <a:ea typeface="華康儷楷書" pitchFamily="1" charset="-120"/>
              </a:rPr>
              <a:t>受社會尊重，同時又具吸引力 </a:t>
            </a:r>
            <a:r>
              <a:rPr lang="en-US" altLang="zh-TW" sz="3200" b="1" dirty="0">
                <a:solidFill>
                  <a:srgbClr val="FF0000"/>
                </a:solidFill>
                <a:ea typeface="華康儷楷書" pitchFamily="1" charset="-120"/>
              </a:rPr>
              <a:t>= </a:t>
            </a:r>
            <a:r>
              <a:rPr lang="zh-TW" altLang="en-US" sz="3200" b="1" dirty="0">
                <a:solidFill>
                  <a:srgbClr val="002060"/>
                </a:solidFill>
                <a:ea typeface="華康儷楷書" pitchFamily="1" charset="-120"/>
              </a:rPr>
              <a:t>可愛</a:t>
            </a:r>
            <a:r>
              <a:rPr lang="zh-TW" altLang="en-US" sz="3200" b="1" dirty="0">
                <a:solidFill>
                  <a:srgbClr val="FF0000"/>
                </a:solidFill>
                <a:ea typeface="華康儷楷書" pitchFamily="1" charset="-120"/>
              </a:rPr>
              <a:t>又</a:t>
            </a:r>
            <a:r>
              <a:rPr lang="zh-TW" altLang="en-US" sz="3200" b="1" dirty="0">
                <a:solidFill>
                  <a:srgbClr val="002060"/>
                </a:solidFill>
                <a:ea typeface="華康儷楷書" pitchFamily="1" charset="-120"/>
              </a:rPr>
              <a:t>可畏</a:t>
            </a:r>
            <a:endParaRPr lang="en-US" sz="3200" b="1" dirty="0">
              <a:solidFill>
                <a:srgbClr val="002060"/>
              </a:solidFill>
              <a:ea typeface="華康儷楷書" pitchFamily="1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41082" y="2463945"/>
            <a:ext cx="43749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>
                <a:solidFill>
                  <a:srgbClr val="00B05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lang="zh-TW" altLang="en-US" sz="2800" dirty="0">
                <a:solidFill>
                  <a:srgbClr val="00B05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不是迎人喜歡、怕得罪人</a:t>
            </a:r>
            <a:r>
              <a:rPr lang="en-US" altLang="zh-TW" sz="2800" dirty="0">
                <a:solidFill>
                  <a:srgbClr val="00B05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47542" y="1537950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00B05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「天國的縮影</a:t>
            </a:r>
            <a:r>
              <a:rPr lang="en-US" altLang="zh-TW" sz="2800" dirty="0">
                <a:solidFill>
                  <a:srgbClr val="00B05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」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33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1691</Words>
  <Application>Microsoft Office PowerPoint</Application>
  <PresentationFormat>On-screen Show (4:3)</PresentationFormat>
  <Paragraphs>164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4" baseType="lpstr">
      <vt:lpstr>PMingLiU</vt:lpstr>
      <vt:lpstr>華康魏碑體 Std W7</vt:lpstr>
      <vt:lpstr>文鼎行楷碑體</vt:lpstr>
      <vt:lpstr>華康黑體 Std W9</vt:lpstr>
      <vt:lpstr>Wingdings</vt:lpstr>
      <vt:lpstr>華康儷楷書</vt:lpstr>
      <vt:lpstr>文鼎粗圓</vt:lpstr>
      <vt:lpstr>華康雅藝體 Std W6</vt:lpstr>
      <vt:lpstr>Calibri Light</vt:lpstr>
      <vt:lpstr>Calibri</vt:lpstr>
      <vt:lpstr>Times New Roman</vt:lpstr>
      <vt:lpstr>Arial</vt:lpstr>
      <vt:lpstr>PMingLiU</vt:lpstr>
      <vt:lpstr>DFKai-SB</vt:lpstr>
      <vt:lpstr>華康黑體 Std W7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2</cp:revision>
  <dcterms:created xsi:type="dcterms:W3CDTF">2016-12-05T00:36:19Z</dcterms:created>
  <dcterms:modified xsi:type="dcterms:W3CDTF">2016-12-05T00:40:21Z</dcterms:modified>
</cp:coreProperties>
</file>